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  <p:sldId id="265" r:id="rId10"/>
    <p:sldId id="267" r:id="rId11"/>
    <p:sldId id="268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19.12.2022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19.12.2022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19.12.2022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19.12.2022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19.12.2022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19.12.2022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video" Target="file:///C:\Users\777\Saved%20Games\Desktop\&#1091;&#1095;&#1080;&#1090;&#1077;&#1083;&#1100;%20&#1075;&#1086;&#1076;&#1072;\&#1042;&#1080;&#1076;&#1080;&#1086;%201.mp4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Видио 1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-4572000" y="-1712913"/>
            <a:ext cx="18288000" cy="102870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ru-RU" sz="4000" dirty="0" smtClean="0"/>
              <a:t>внутренние                     внешние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852260"/>
          </a:xfrm>
        </p:spPr>
        <p:txBody>
          <a:bodyPr/>
          <a:lstStyle/>
          <a:p>
            <a:r>
              <a:rPr lang="ru-RU" sz="6000" dirty="0" smtClean="0"/>
              <a:t>Функции государства</a:t>
            </a:r>
            <a:endParaRPr lang="ru-RU" sz="6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777\Saved Games\Desktop\фото структуры\вооружённые силы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14290"/>
            <a:ext cx="2142064" cy="1428740"/>
          </a:xfrm>
          <a:prstGeom prst="rect">
            <a:avLst/>
          </a:prstGeom>
          <a:noFill/>
        </p:spPr>
      </p:pic>
      <p:pic>
        <p:nvPicPr>
          <p:cNvPr id="1028" name="Picture 4" descr="C:\Users\777\Saved Games\Desktop\фото структуры\правительство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2428868"/>
            <a:ext cx="2752210" cy="1576574"/>
          </a:xfrm>
          <a:prstGeom prst="rect">
            <a:avLst/>
          </a:prstGeom>
          <a:noFill/>
        </p:spPr>
      </p:pic>
      <p:pic>
        <p:nvPicPr>
          <p:cNvPr id="1029" name="Picture 5" descr="C:\Users\777\Saved Games\Desktop\фото структуры\правоохранительные органы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8926" y="285728"/>
            <a:ext cx="2761861" cy="1785950"/>
          </a:xfrm>
          <a:prstGeom prst="rect">
            <a:avLst/>
          </a:prstGeom>
          <a:noFill/>
        </p:spPr>
      </p:pic>
      <p:pic>
        <p:nvPicPr>
          <p:cNvPr id="1030" name="Picture 6" descr="C:\Users\777\Saved Games\Desktop\фото структуры\судебная система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34" y="4643446"/>
            <a:ext cx="1928826" cy="1609714"/>
          </a:xfrm>
          <a:prstGeom prst="rect">
            <a:avLst/>
          </a:prstGeom>
          <a:noFill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57884" y="4572008"/>
            <a:ext cx="3071834" cy="2071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4" name="Picture 10" descr="https://ic.pics.livejournal.com/lakhtacenter/34674528/1820483/1820483_original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57950" y="2500306"/>
            <a:ext cx="2317405" cy="1774788"/>
          </a:xfrm>
          <a:prstGeom prst="rect">
            <a:avLst/>
          </a:prstGeom>
          <a:noFill/>
        </p:spPr>
      </p:pic>
      <p:pic>
        <p:nvPicPr>
          <p:cNvPr id="1035" name="Picture 11" descr="C:\Users\777\Saved Games\Desktop\1153976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43636" y="214290"/>
            <a:ext cx="2571768" cy="2000264"/>
          </a:xfrm>
          <a:prstGeom prst="rect">
            <a:avLst/>
          </a:prstGeom>
          <a:noFill/>
        </p:spPr>
      </p:pic>
      <p:pic>
        <p:nvPicPr>
          <p:cNvPr id="1036" name="Picture 12" descr="C:\Users\777\Saved Games\Desktop\IMG_64942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643174" y="4357694"/>
            <a:ext cx="3045548" cy="1998641"/>
          </a:xfrm>
          <a:prstGeom prst="rect">
            <a:avLst/>
          </a:prstGeom>
          <a:noFill/>
        </p:spPr>
      </p:pic>
      <p:pic>
        <p:nvPicPr>
          <p:cNvPr id="1037" name="Picture 13" descr="C:\Users\777\Saved Games\Desktop\09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14282" y="2071678"/>
            <a:ext cx="2665477" cy="21431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990848"/>
          </a:xfrm>
        </p:spPr>
        <p:txBody>
          <a:bodyPr>
            <a:normAutofit/>
          </a:bodyPr>
          <a:lstStyle/>
          <a:p>
            <a:r>
              <a:rPr lang="ru-RU" sz="5400" dirty="0" smtClean="0"/>
              <a:t>      Спасибо за внимание </a:t>
            </a:r>
            <a:endParaRPr lang="ru-RU" sz="5400" dirty="0"/>
          </a:p>
        </p:txBody>
      </p:sp>
      <p:sp>
        <p:nvSpPr>
          <p:cNvPr id="3" name="Улыбающееся лицо 2"/>
          <p:cNvSpPr/>
          <p:nvPr/>
        </p:nvSpPr>
        <p:spPr>
          <a:xfrm>
            <a:off x="2857488" y="3071810"/>
            <a:ext cx="3286148" cy="3000396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3071810"/>
            <a:ext cx="7851648" cy="1828800"/>
          </a:xfrm>
        </p:spPr>
        <p:txBody>
          <a:bodyPr>
            <a:noAutofit/>
          </a:bodyPr>
          <a:lstStyle/>
          <a:p>
            <a:r>
              <a:rPr lang="ru-RU" sz="8800" dirty="0" smtClean="0"/>
              <a:t/>
            </a:r>
            <a:br>
              <a:rPr lang="ru-RU" sz="8800" dirty="0" smtClean="0"/>
            </a:br>
            <a:r>
              <a:rPr lang="ru-RU" sz="8800" dirty="0" smtClean="0"/>
              <a:t/>
            </a:r>
            <a:br>
              <a:rPr lang="ru-RU" sz="8800" dirty="0" smtClean="0"/>
            </a:br>
            <a:r>
              <a:rPr lang="ru-RU" sz="8800" dirty="0" smtClean="0"/>
              <a:t>Что такое государство?</a:t>
            </a:r>
            <a:endParaRPr lang="ru-RU" sz="8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2500306"/>
            <a:ext cx="8305800" cy="2342498"/>
          </a:xfrm>
        </p:spPr>
        <p:txBody>
          <a:bodyPr/>
          <a:lstStyle/>
          <a:p>
            <a:pPr marL="457200" indent="-457200" algn="just">
              <a:buAutoNum type="arabicPeriod"/>
            </a:pPr>
            <a:r>
              <a:rPr lang="ru-RU" sz="3200" dirty="0" smtClean="0"/>
              <a:t> Узнать что такое политическая власть.</a:t>
            </a:r>
          </a:p>
          <a:p>
            <a:pPr marL="457200" indent="-457200" algn="just">
              <a:buAutoNum type="arabicPeriod"/>
            </a:pPr>
            <a:r>
              <a:rPr lang="ru-RU" sz="3200" dirty="0" smtClean="0"/>
              <a:t>Узнать что такое государство.</a:t>
            </a:r>
          </a:p>
          <a:p>
            <a:pPr marL="457200" indent="-457200" algn="just">
              <a:buAutoNum type="arabicPeriod"/>
            </a:pPr>
            <a:r>
              <a:rPr lang="ru-RU" sz="3200" dirty="0" smtClean="0"/>
              <a:t>Познакомиться с признаками и функциями государства.</a:t>
            </a:r>
            <a:endParaRPr lang="ru-RU" sz="32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857232"/>
            <a:ext cx="8305800" cy="1357322"/>
          </a:xfrm>
        </p:spPr>
        <p:txBody>
          <a:bodyPr/>
          <a:lstStyle/>
          <a:p>
            <a:r>
              <a:rPr lang="ru-RU" dirty="0" smtClean="0"/>
              <a:t>Цели урока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2214554"/>
            <a:ext cx="8191528" cy="2357454"/>
          </a:xfrm>
        </p:spPr>
        <p:txBody>
          <a:bodyPr/>
          <a:lstStyle/>
          <a:p>
            <a:r>
              <a:rPr lang="ru-RU" sz="5400" dirty="0" smtClean="0"/>
              <a:t>Власть – это способность одной стороны влиять на социальное положение и поведение человека.</a:t>
            </a:r>
            <a:endParaRPr lang="ru-RU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4066970"/>
          </a:xfrm>
        </p:spPr>
        <p:txBody>
          <a:bodyPr/>
          <a:lstStyle/>
          <a:p>
            <a:r>
              <a:rPr lang="ru-RU" b="1" dirty="0" smtClean="0"/>
              <a:t>Политическая власть – это влияние государства в лице должностных лиц и чиновников на жизнь населения страны в лице граждан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642918"/>
            <a:ext cx="5186370" cy="1000132"/>
          </a:xfrm>
        </p:spPr>
        <p:txBody>
          <a:bodyPr/>
          <a:lstStyle/>
          <a:p>
            <a:r>
              <a:rPr lang="ru-RU" dirty="0" smtClean="0"/>
              <a:t>Государство - это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571604" y="2071678"/>
            <a:ext cx="69294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1000100" y="2071678"/>
            <a:ext cx="58579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1. Проживающий, страны, политически организованный народ, на территории;</a:t>
            </a:r>
          </a:p>
          <a:p>
            <a:r>
              <a:rPr lang="ru-RU" sz="3200" dirty="0" smtClean="0"/>
              <a:t>2. Верховной властью, система учреждений, на определенной территории, обладающих.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600" u="sng" dirty="0" smtClean="0"/>
              <a:t>Политически организованный народ</a:t>
            </a:r>
            <a:r>
              <a:rPr lang="ru-RU" sz="3600" dirty="0" smtClean="0"/>
              <a:t>, проживающий на территории страны.</a:t>
            </a:r>
          </a:p>
          <a:p>
            <a:r>
              <a:rPr lang="ru-RU" sz="3600" dirty="0" smtClean="0"/>
              <a:t> </a:t>
            </a:r>
            <a:r>
              <a:rPr lang="ru-RU" sz="3600" u="sng" dirty="0" smtClean="0"/>
              <a:t>Система учреждений</a:t>
            </a:r>
            <a:r>
              <a:rPr lang="ru-RU" sz="3600" dirty="0" smtClean="0"/>
              <a:t>, обладающих верховной властью, на определенной территории.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Государство - это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Соотнесите термин и определение</a:t>
            </a:r>
            <a:endParaRPr lang="ru-RU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half" idx="1"/>
          </p:nvPr>
        </p:nvGraphicFramePr>
        <p:xfrm>
          <a:off x="457200" y="1524000"/>
          <a:ext cx="4059238" cy="3333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59238"/>
              </a:tblGrid>
              <a:tr h="1150936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1.Власть</a:t>
                      </a:r>
                      <a:endParaRPr lang="ru-RU" sz="2400" dirty="0"/>
                    </a:p>
                  </a:txBody>
                  <a:tcPr marL="91905" marR="91905"/>
                </a:tc>
              </a:tr>
              <a:tr h="107157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2.Политическая власть</a:t>
                      </a:r>
                      <a:endParaRPr lang="ru-RU" sz="2400" dirty="0"/>
                    </a:p>
                  </a:txBody>
                  <a:tcPr marL="91905" marR="91905"/>
                </a:tc>
              </a:tr>
              <a:tr h="1111254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3.</a:t>
                      </a:r>
                      <a:r>
                        <a:rPr lang="ru-RU" sz="2400" baseline="0" dirty="0" smtClean="0"/>
                        <a:t> Г</a:t>
                      </a:r>
                      <a:r>
                        <a:rPr lang="ru-RU" sz="2400" dirty="0" smtClean="0"/>
                        <a:t>осударство</a:t>
                      </a:r>
                      <a:endParaRPr lang="ru-RU" sz="2400" dirty="0"/>
                    </a:p>
                  </a:txBody>
                  <a:tcPr marL="91905" marR="91905"/>
                </a:tc>
              </a:tr>
            </a:tbl>
          </a:graphicData>
        </a:graphic>
      </p:graphicFrame>
      <p:graphicFrame>
        <p:nvGraphicFramePr>
          <p:cNvPr id="7" name="Содержимое 6"/>
          <p:cNvGraphicFramePr>
            <a:graphicFrameLocks noGrp="1"/>
          </p:cNvGraphicFramePr>
          <p:nvPr>
            <p:ph sz="half" idx="2"/>
          </p:nvPr>
        </p:nvGraphicFramePr>
        <p:xfrm>
          <a:off x="4648200" y="1524000"/>
          <a:ext cx="4059238" cy="34112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59238"/>
              </a:tblGrid>
              <a:tr h="1111253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А)влияние государства в лице должностных лиц и чиновников на жизнь населения страны в лице граждан</a:t>
                      </a:r>
                      <a:endParaRPr lang="ru-RU" dirty="0"/>
                    </a:p>
                  </a:txBody>
                  <a:tcPr/>
                </a:tc>
              </a:tr>
              <a:tr h="1111253">
                <a:tc>
                  <a:txBody>
                    <a:bodyPr/>
                    <a:lstStyle/>
                    <a:p>
                      <a:r>
                        <a:rPr lang="ru-RU" sz="1800" u="sng" dirty="0" smtClean="0"/>
                        <a:t>Б)система учреждений</a:t>
                      </a:r>
                      <a:r>
                        <a:rPr lang="ru-RU" sz="1800" dirty="0" smtClean="0"/>
                        <a:t>, обладающих верховной властью, на определенной территории</a:t>
                      </a:r>
                      <a:endParaRPr lang="ru-RU" dirty="0"/>
                    </a:p>
                  </a:txBody>
                  <a:tcPr/>
                </a:tc>
              </a:tr>
              <a:tr h="1111253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В)это способность одной стороны влиять на социальное положение и поведение человека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</p:nvPr>
        </p:nvGraphicFramePr>
        <p:xfrm>
          <a:off x="500034" y="1428736"/>
          <a:ext cx="4059238" cy="40005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59238"/>
              </a:tblGrid>
              <a:tr h="1176674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Власть</a:t>
                      </a:r>
                      <a:endParaRPr lang="ru-RU" sz="2400" dirty="0"/>
                    </a:p>
                  </a:txBody>
                  <a:tcPr marL="91905" marR="91905"/>
                </a:tc>
              </a:tr>
              <a:tr h="1355728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Политическая власть</a:t>
                      </a:r>
                      <a:endParaRPr lang="ru-RU" sz="2400" dirty="0"/>
                    </a:p>
                  </a:txBody>
                  <a:tcPr marL="91905" marR="91905"/>
                </a:tc>
              </a:tr>
              <a:tr h="1468126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Государство</a:t>
                      </a:r>
                      <a:endParaRPr lang="ru-RU" sz="2400" dirty="0"/>
                    </a:p>
                  </a:txBody>
                  <a:tcPr marL="91905" marR="91905"/>
                </a:tc>
              </a:tr>
            </a:tbl>
          </a:graphicData>
        </a:graphic>
      </p:graphicFrame>
      <p:graphicFrame>
        <p:nvGraphicFramePr>
          <p:cNvPr id="6" name="Содержимое 5"/>
          <p:cNvGraphicFramePr>
            <a:graphicFrameLocks noGrp="1"/>
          </p:cNvGraphicFramePr>
          <p:nvPr>
            <p:ph sz="half" idx="2"/>
          </p:nvPr>
        </p:nvGraphicFramePr>
        <p:xfrm>
          <a:off x="4648200" y="1428737"/>
          <a:ext cx="4059238" cy="39357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59238"/>
              </a:tblGrid>
              <a:tr h="12839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В)это способность одной стороны влиять на социальное положение и поведение человека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</a:tr>
              <a:tr h="108744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/>
                        <a:t>А)влияние государства в лице должностных лиц и чиновников на жизнь населения страны в лице граждан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</a:tr>
              <a:tr h="108744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u="sng" dirty="0" smtClean="0"/>
                        <a:t>Б)система учреждений</a:t>
                      </a:r>
                      <a:r>
                        <a:rPr lang="ru-RU" sz="1800" dirty="0" smtClean="0"/>
                        <a:t>, обладающих верховной властью, на определенной территории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171</TotalTime>
  <Words>202</Words>
  <Application>Microsoft Office PowerPoint</Application>
  <PresentationFormat>Экран (4:3)</PresentationFormat>
  <Paragraphs>29</Paragraphs>
  <Slides>12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Бумажная</vt:lpstr>
      <vt:lpstr>Слайд 1</vt:lpstr>
      <vt:lpstr>  Что такое государство?</vt:lpstr>
      <vt:lpstr>Цели урока</vt:lpstr>
      <vt:lpstr>Власть – это способность одной стороны влиять на социальное положение и поведение человека.</vt:lpstr>
      <vt:lpstr>Политическая власть – это влияние государства в лице должностных лиц и чиновников на жизнь населения страны в лице граждан</vt:lpstr>
      <vt:lpstr>Государство - это</vt:lpstr>
      <vt:lpstr>Государство - это</vt:lpstr>
      <vt:lpstr>Соотнесите термин и определение</vt:lpstr>
      <vt:lpstr>Слайд 9</vt:lpstr>
      <vt:lpstr>Функции государства</vt:lpstr>
      <vt:lpstr>Слайд 11</vt:lpstr>
      <vt:lpstr>      Спасибо за внимание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777</dc:creator>
  <cp:lastModifiedBy>777</cp:lastModifiedBy>
  <cp:revision>23</cp:revision>
  <dcterms:created xsi:type="dcterms:W3CDTF">2022-12-18T21:46:03Z</dcterms:created>
  <dcterms:modified xsi:type="dcterms:W3CDTF">2022-12-19T21:13:51Z</dcterms:modified>
</cp:coreProperties>
</file>